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Override PartName="/ppt/notesSlides/notesSlide10.xml" ContentType="application/vnd.openxmlformats-officedocument.presentationml.notesSlide+xml"/>
  <Override PartName="/ppt/slides/slide9.xml" ContentType="application/vnd.openxmlformats-officedocument.presentationml.slide+xml"/>
  <Default Extension="rels" ContentType="application/vnd.openxmlformats-package.relationships+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2" r:id="rId1"/>
  </p:sldMasterIdLst>
  <p:notesMasterIdLst>
    <p:notesMasterId r:id="rId29"/>
  </p:notesMasterIdLst>
  <p:sldIdLst>
    <p:sldId id="256" r:id="rId2"/>
    <p:sldId id="271" r:id="rId3"/>
    <p:sldId id="270" r:id="rId4"/>
    <p:sldId id="282" r:id="rId5"/>
    <p:sldId id="280" r:id="rId6"/>
    <p:sldId id="283" r:id="rId7"/>
    <p:sldId id="263" r:id="rId8"/>
    <p:sldId id="284" r:id="rId9"/>
    <p:sldId id="274" r:id="rId10"/>
    <p:sldId id="275" r:id="rId11"/>
    <p:sldId id="257" r:id="rId12"/>
    <p:sldId id="258" r:id="rId13"/>
    <p:sldId id="269" r:id="rId14"/>
    <p:sldId id="259" r:id="rId15"/>
    <p:sldId id="278" r:id="rId16"/>
    <p:sldId id="260" r:id="rId17"/>
    <p:sldId id="272" r:id="rId18"/>
    <p:sldId id="276" r:id="rId19"/>
    <p:sldId id="279" r:id="rId20"/>
    <p:sldId id="261" r:id="rId21"/>
    <p:sldId id="264" r:id="rId22"/>
    <p:sldId id="265" r:id="rId23"/>
    <p:sldId id="266" r:id="rId24"/>
    <p:sldId id="277" r:id="rId25"/>
    <p:sldId id="267" r:id="rId26"/>
    <p:sldId id="268" r:id="rId27"/>
    <p:sldId id="285"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7541" autoAdjust="0"/>
    <p:restoredTop sz="94660"/>
  </p:normalViewPr>
  <p:slideViewPr>
    <p:cSldViewPr snapToObjects="1">
      <p:cViewPr varScale="1">
        <p:scale>
          <a:sx n="92" d="100"/>
          <a:sy n="92" d="100"/>
        </p:scale>
        <p:origin x="-60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presProps" Target="presProps.xml"/><Relationship Id="rId34"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interSettings" Target="printerSettings/printerSettings1.bin"/><Relationship Id="rId11" Type="http://schemas.openxmlformats.org/officeDocument/2006/relationships/slide" Target="slides/slide10.xml"/><Relationship Id="rId29" Type="http://schemas.openxmlformats.org/officeDocument/2006/relationships/notesMaster" Target="notesMasters/notesMaster1.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376F9C-CACB-EC4E-B06F-4F3A5C724383}" type="datetimeFigureOut">
              <a:rPr lang="en-US" smtClean="0"/>
              <a:pPr/>
              <a:t>9/18/08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F14D2C-9A76-8142-8FCC-30A3778567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Matt McArthur</a:t>
            </a:r>
          </a:p>
          <a:p>
            <a:r>
              <a:rPr lang="en-US" dirty="0" smtClean="0"/>
              <a:t>Show Billy</a:t>
            </a:r>
            <a:r>
              <a:rPr lang="en-US" baseline="0" dirty="0" smtClean="0"/>
              <a:t> Collins animation</a:t>
            </a:r>
            <a:endParaRPr lang="en-US" dirty="0" smtClean="0"/>
          </a:p>
          <a:p>
            <a:r>
              <a:rPr lang="en-US" dirty="0" smtClean="0"/>
              <a:t>Show Chelsea My Backyard</a:t>
            </a:r>
          </a:p>
          <a:p>
            <a:r>
              <a:rPr lang="en-US" dirty="0" smtClean="0"/>
              <a:t>Show Dr. King</a:t>
            </a:r>
          </a:p>
          <a:p>
            <a:r>
              <a:rPr lang="en-US" dirty="0" smtClean="0"/>
              <a:t>Show Zimbabwe story</a:t>
            </a:r>
          </a:p>
          <a:p>
            <a:r>
              <a:rPr lang="en-US" dirty="0" smtClean="0"/>
              <a:t>Show My Name Is Not Mr. B</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7</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dream school – represent every voice of every student, staff</a:t>
            </a:r>
            <a:r>
              <a:rPr lang="en-US" baseline="0" dirty="0" smtClean="0"/>
              <a:t> and faculty. What’s the potential of a community like that?</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Renaissance video.</a:t>
            </a:r>
          </a:p>
          <a:p>
            <a:r>
              <a:rPr lang="en-US" dirty="0" smtClean="0"/>
              <a:t>Poll the audience on their definition of “story”</a:t>
            </a:r>
          </a:p>
          <a:p>
            <a:r>
              <a:rPr lang="en-US" dirty="0" smtClean="0"/>
              <a:t>Use</a:t>
            </a:r>
            <a:r>
              <a:rPr lang="en-US" baseline="0" dirty="0" smtClean="0"/>
              <a:t> scraps of paper or </a:t>
            </a:r>
            <a:r>
              <a:rPr lang="en-US" baseline="0" dirty="0" err="1" smtClean="0"/>
              <a:t>notecards</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what sparked the digital storytelling movement. </a:t>
            </a:r>
          </a:p>
          <a:p>
            <a:r>
              <a:rPr lang="en-US" dirty="0" smtClean="0"/>
              <a:t>Brief</a:t>
            </a:r>
            <a:r>
              <a:rPr lang="en-US" baseline="0" dirty="0" smtClean="0"/>
              <a:t> history of digital storytelling</a:t>
            </a:r>
          </a:p>
          <a:p>
            <a:r>
              <a:rPr lang="en-US" baseline="0" dirty="0" smtClean="0"/>
              <a:t>Digital storytelling is all about empowering voices</a:t>
            </a:r>
          </a:p>
          <a:p>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VPS version of Don’t Call Me Mr. B</a:t>
            </a:r>
          </a:p>
          <a:p>
            <a:r>
              <a:rPr lang="en-US" baseline="0" dirty="0" smtClean="0"/>
              <a:t>Bring up VPS hand-out</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thru process of creating folders on the desk-top</a:t>
            </a:r>
            <a:r>
              <a:rPr lang="en-US" baseline="0" dirty="0" smtClean="0"/>
              <a:t> for </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how to record VO inside </a:t>
            </a:r>
            <a:r>
              <a:rPr lang="en-US" dirty="0" err="1" smtClean="0"/>
              <a:t>iMovie</a:t>
            </a:r>
            <a:r>
              <a:rPr lang="en-US" dirty="0" smtClean="0"/>
              <a:t> and with</a:t>
            </a:r>
            <a:r>
              <a:rPr lang="en-US" baseline="0" dirty="0" smtClean="0"/>
              <a:t> Audacity</a:t>
            </a:r>
          </a:p>
          <a:p>
            <a:r>
              <a:rPr lang="en-US" baseline="0" dirty="0" smtClean="0"/>
              <a:t>Compare quality with and w/o </a:t>
            </a:r>
            <a:r>
              <a:rPr lang="en-US" baseline="0" dirty="0" err="1" smtClean="0"/>
              <a:t>mic</a:t>
            </a:r>
            <a:r>
              <a:rPr lang="en-US" baseline="0" dirty="0" smtClean="0"/>
              <a:t> and between </a:t>
            </a:r>
            <a:r>
              <a:rPr lang="en-US" baseline="0" dirty="0" err="1" smtClean="0"/>
              <a:t>iMovie</a:t>
            </a:r>
            <a:r>
              <a:rPr lang="en-US" baseline="0" dirty="0" smtClean="0"/>
              <a:t> and Audacity</a:t>
            </a:r>
          </a:p>
          <a:p>
            <a:r>
              <a:rPr lang="en-US" baseline="0" dirty="0" smtClean="0"/>
              <a:t>Discuss microphones and digital MP3 recorders</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22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where to find images: Google, </a:t>
            </a:r>
            <a:r>
              <a:rPr lang="en-US" dirty="0" err="1" smtClean="0"/>
              <a:t>Picassa</a:t>
            </a:r>
            <a:r>
              <a:rPr lang="en-US" dirty="0" smtClean="0"/>
              <a:t>, Creative</a:t>
            </a:r>
            <a:r>
              <a:rPr lang="en-US" baseline="0" dirty="0" smtClean="0"/>
              <a:t> Commons, Library of Congress, museums</a:t>
            </a:r>
          </a:p>
          <a:p>
            <a:r>
              <a:rPr lang="en-US" baseline="0" dirty="0" smtClean="0"/>
              <a:t>Show how to resize images</a:t>
            </a:r>
          </a:p>
          <a:p>
            <a:r>
              <a:rPr lang="en-US" baseline="0" dirty="0" smtClean="0"/>
              <a:t>Scanning settings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23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a:t>
            </a:r>
            <a:r>
              <a:rPr lang="en-US" dirty="0" err="1" smtClean="0"/>
              <a:t>iMovie</a:t>
            </a:r>
            <a:r>
              <a:rPr lang="en-US" smtClean="0"/>
              <a:t> tutorial</a:t>
            </a:r>
          </a:p>
          <a:p>
            <a:r>
              <a:rPr lang="en-US" dirty="0" smtClean="0"/>
              <a:t>Import</a:t>
            </a:r>
            <a:r>
              <a:rPr lang="en-US" baseline="0" dirty="0" smtClean="0"/>
              <a:t> VO</a:t>
            </a:r>
          </a:p>
          <a:p>
            <a:r>
              <a:rPr lang="en-US" baseline="0" dirty="0" smtClean="0"/>
              <a:t>Sync images</a:t>
            </a:r>
          </a:p>
          <a:p>
            <a:r>
              <a:rPr lang="en-US" baseline="0" dirty="0" smtClean="0"/>
              <a:t>Adjust timing of images</a:t>
            </a:r>
          </a:p>
          <a:p>
            <a:r>
              <a:rPr lang="en-US" baseline="0" dirty="0" smtClean="0"/>
              <a:t>Add transitions</a:t>
            </a:r>
          </a:p>
          <a:p>
            <a:r>
              <a:rPr lang="en-US" baseline="0" dirty="0" smtClean="0"/>
              <a:t>Adjust audio levels, create fades</a:t>
            </a:r>
          </a:p>
          <a:p>
            <a:r>
              <a:rPr lang="en-US" baseline="0" dirty="0" smtClean="0"/>
              <a:t>Add Ken Burns effect</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25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Exporting in</a:t>
            </a:r>
            <a:r>
              <a:rPr lang="en-US" baseline="0" dirty="0" smtClean="0"/>
              <a:t> three different versions: CD, web, Full </a:t>
            </a:r>
            <a:r>
              <a:rPr lang="en-US" baseline="0" dirty="0" err="1" smtClean="0"/>
              <a:t>dv</a:t>
            </a:r>
            <a:endParaRPr lang="en-US" dirty="0"/>
          </a:p>
        </p:txBody>
      </p:sp>
      <p:sp>
        <p:nvSpPr>
          <p:cNvPr id="4" name="Slide Number Placeholder 3"/>
          <p:cNvSpPr>
            <a:spLocks noGrp="1"/>
          </p:cNvSpPr>
          <p:nvPr>
            <p:ph type="sldNum" sz="quarter" idx="10"/>
          </p:nvPr>
        </p:nvSpPr>
        <p:spPr/>
        <p:txBody>
          <a:bodyPr/>
          <a:lstStyle/>
          <a:p>
            <a:fld id="{95F14D2C-9A76-8142-8FCC-30A377856793}"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sz="14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816F83-BC13-6C44-9B8B-A52F9EAF525F}" type="datetimeFigureOut">
              <a:rPr lang="en-US" smtClean="0"/>
              <a:pPr/>
              <a:t>9/18/08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F0167A00-A679-7947-81F4-B588A6F50CB8}"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4816F83-BC13-6C44-9B8B-A52F9EAF525F}" type="datetimeFigureOut">
              <a:rPr lang="en-US" smtClean="0"/>
              <a:pPr/>
              <a:t>9/18/08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816F83-BC13-6C44-9B8B-A52F9EAF525F}" type="datetimeFigureOut">
              <a:rPr lang="en-US" smtClean="0"/>
              <a:pPr/>
              <a:t>9/18/08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167A00-A679-7947-81F4-B588A6F50C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E4816F83-BC13-6C44-9B8B-A52F9EAF525F}" type="datetimeFigureOut">
              <a:rPr lang="en-US" smtClean="0"/>
              <a:pPr/>
              <a:t>9/18/08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heme" Target="../theme/theme1.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E4816F83-BC13-6C44-9B8B-A52F9EAF525F}" type="datetimeFigureOut">
              <a:rPr lang="en-US" smtClean="0"/>
              <a:pPr/>
              <a:t>9/18/08</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F0167A00-A679-7947-81F4-B588A6F50CB8}"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echszewski@gmail.com" TargetMode="Externa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84576"/>
            <a:ext cx="8915400" cy="877824"/>
          </a:xfrm>
        </p:spPr>
        <p:txBody>
          <a:bodyPr>
            <a:normAutofit/>
          </a:bodyPr>
          <a:lstStyle/>
          <a:p>
            <a:r>
              <a:rPr dirty="0" smtClean="0"/>
              <a:t>7 Steps to Creating a Digital Story</a:t>
            </a:r>
            <a:endParaRPr lang="en-US" dirty="0"/>
          </a:p>
        </p:txBody>
      </p:sp>
      <p:sp>
        <p:nvSpPr>
          <p:cNvPr id="3" name="Subtitle 2"/>
          <p:cNvSpPr>
            <a:spLocks noGrp="1"/>
          </p:cNvSpPr>
          <p:nvPr>
            <p:ph type="subTitle" idx="1"/>
          </p:nvPr>
        </p:nvSpPr>
        <p:spPr>
          <a:xfrm>
            <a:off x="914400" y="3962400"/>
            <a:ext cx="8001000" cy="2895600"/>
          </a:xfrm>
        </p:spPr>
        <p:txBody>
          <a:bodyPr anchor="ctr">
            <a:normAutofit/>
          </a:bodyPr>
          <a:lstStyle/>
          <a:p>
            <a:r>
              <a:rPr lang="en-US" sz="3200" b="1" dirty="0" smtClean="0">
                <a:latin typeface="Adobe Garamond Pro"/>
                <a:cs typeface="Adobe Garamond Pro"/>
              </a:rPr>
              <a:t>Tom Banaszewski</a:t>
            </a:r>
          </a:p>
          <a:p>
            <a:r>
              <a:rPr lang="en-US" dirty="0" smtClean="0">
                <a:latin typeface="Adobe Garamond Pro"/>
                <a:cs typeface="Adobe Garamond Pro"/>
                <a:hlinkClick r:id="rId2"/>
              </a:rPr>
              <a:t>techszewski@gmail.com</a:t>
            </a:r>
            <a:endParaRPr lang="en-US" dirty="0" smtClean="0">
              <a:latin typeface="Adobe Garamond Pro"/>
              <a:cs typeface="Adobe Garamond Pro"/>
            </a:endParaRPr>
          </a:p>
          <a:p>
            <a:r>
              <a:rPr lang="en-US" dirty="0" err="1" smtClean="0">
                <a:latin typeface="Adobe Garamond Pro"/>
                <a:cs typeface="Adobe Garamond Pro"/>
              </a:rPr>
              <a:t>techthisout.wikispaces.com/Digital+Storytelling</a:t>
            </a:r>
            <a:endParaRPr lang="en-US" dirty="0" smtClean="0">
              <a:latin typeface="Adobe Garamond Pro"/>
              <a:cs typeface="Adobe Garamond Pro"/>
            </a:endParaRPr>
          </a:p>
          <a:p>
            <a:r>
              <a:rPr lang="en-US" dirty="0" err="1" smtClean="0">
                <a:latin typeface="Adobe Garamond Pro"/>
                <a:cs typeface="Adobe Garamond Pro"/>
              </a:rPr>
              <a:t>techszewski.blogs.com</a:t>
            </a:r>
            <a:endParaRPr lang="en-US" dirty="0" smtClean="0">
              <a:latin typeface="Adobe Garamond Pro"/>
              <a:cs typeface="Adobe Garamond Pro"/>
            </a:endParaRPr>
          </a:p>
          <a:p>
            <a:r>
              <a:rPr lang="en-US" dirty="0" err="1" smtClean="0">
                <a:latin typeface="Adobe Garamond Pro"/>
                <a:cs typeface="Adobe Garamond Pro"/>
              </a:rPr>
              <a:t>teachstory.org</a:t>
            </a:r>
            <a:endParaRPr lang="en-US" dirty="0">
              <a:latin typeface="Adobe Garamond Pro"/>
              <a:cs typeface="Adobe Garamond Pro"/>
            </a:endParaRPr>
          </a:p>
        </p:txBody>
      </p:sp>
      <p:pic>
        <p:nvPicPr>
          <p:cNvPr id="5" name="Picture 4"/>
          <p:cNvPicPr>
            <a:picLocks noChangeAspect="1"/>
          </p:cNvPicPr>
          <p:nvPr/>
        </p:nvPicPr>
        <p:blipFill>
          <a:blip r:embed="rId3"/>
          <a:stretch>
            <a:fillRect/>
          </a:stretch>
        </p:blipFill>
        <p:spPr>
          <a:xfrm>
            <a:off x="838200" y="1"/>
            <a:ext cx="4446770" cy="308457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Story</a:t>
            </a:r>
            <a:endParaRPr lang="en-US" dirty="0"/>
          </a:p>
        </p:txBody>
      </p:sp>
      <p:sp>
        <p:nvSpPr>
          <p:cNvPr id="3" name="Content Placeholder 2"/>
          <p:cNvSpPr>
            <a:spLocks noGrp="1"/>
          </p:cNvSpPr>
          <p:nvPr>
            <p:ph idx="1"/>
          </p:nvPr>
        </p:nvSpPr>
        <p:spPr>
          <a:xfrm>
            <a:off x="914400" y="2438400"/>
            <a:ext cx="7772400" cy="3581400"/>
          </a:xfrm>
        </p:spPr>
        <p:txBody>
          <a:bodyPr>
            <a:normAutofit/>
          </a:bodyPr>
          <a:lstStyle/>
          <a:p>
            <a:r>
              <a:rPr lang="en-US" sz="3200" dirty="0" smtClean="0"/>
              <a:t>“a narrative account constructed around four central themes: character, conflict, struggle, goal”</a:t>
            </a:r>
          </a:p>
          <a:p>
            <a:pPr>
              <a:buNone/>
            </a:pPr>
            <a:endParaRPr lang="en-US" sz="3600" dirty="0" smtClean="0"/>
          </a:p>
          <a:p>
            <a:pPr algn="r">
              <a:buNone/>
            </a:pPr>
            <a:r>
              <a:rPr lang="en-US" sz="2800" dirty="0" smtClean="0"/>
              <a:t> - Kendal Haven </a:t>
            </a:r>
            <a:r>
              <a:rPr lang="en-US" sz="2800" i="1" dirty="0" smtClean="0"/>
              <a:t>Write Rig</a:t>
            </a:r>
            <a:r>
              <a:rPr lang="en-US" sz="2400" i="1" dirty="0" smtClean="0"/>
              <a:t>ht </a:t>
            </a:r>
            <a:endParaRPr lang="en-US" sz="2400"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What’s Your Story?</a:t>
            </a:r>
            <a:endParaRPr lang="en-US" dirty="0"/>
          </a:p>
        </p:txBody>
      </p:sp>
      <p:sp>
        <p:nvSpPr>
          <p:cNvPr id="3" name="Content Placeholder 2"/>
          <p:cNvSpPr>
            <a:spLocks noGrp="1"/>
          </p:cNvSpPr>
          <p:nvPr>
            <p:ph idx="1"/>
          </p:nvPr>
        </p:nvSpPr>
        <p:spPr>
          <a:xfrm>
            <a:off x="685800" y="1447800"/>
            <a:ext cx="7772400" cy="4572000"/>
          </a:xfrm>
        </p:spPr>
        <p:txBody>
          <a:bodyPr numCol="1" spcCol="0"/>
          <a:lstStyle/>
          <a:p>
            <a:pPr>
              <a:buNone/>
            </a:pPr>
            <a:endParaRPr lang="en-US" dirty="0" smtClean="0"/>
          </a:p>
          <a:p>
            <a:pPr algn="ctr">
              <a:buNone/>
            </a:pPr>
            <a:endParaRPr lang="en-US" dirty="0" smtClean="0"/>
          </a:p>
          <a:p>
            <a:pPr>
              <a:buNone/>
            </a:pPr>
            <a:r>
              <a:rPr lang="en-US" dirty="0" smtClean="0"/>
              <a:t>“</a:t>
            </a:r>
            <a:r>
              <a:rPr lang="en-US" sz="3600" dirty="0" smtClean="0"/>
              <a:t>Everybody is talented, original and has something important to say</a:t>
            </a:r>
            <a:r>
              <a:rPr lang="en-US" dirty="0" smtClean="0"/>
              <a:t>,”</a:t>
            </a:r>
          </a:p>
          <a:p>
            <a:pPr>
              <a:buNone/>
            </a:pPr>
            <a:endParaRPr lang="en-US" dirty="0" smtClean="0"/>
          </a:p>
          <a:p>
            <a:pPr algn="r">
              <a:buNone/>
            </a:pPr>
            <a:r>
              <a:rPr lang="en-US" dirty="0" smtClean="0"/>
              <a:t> – </a:t>
            </a:r>
            <a:r>
              <a:rPr lang="en-US" sz="2400" i="1" dirty="0" smtClean="0"/>
              <a:t>Barbara </a:t>
            </a:r>
            <a:r>
              <a:rPr lang="en-US" sz="2400" i="1" dirty="0" err="1" smtClean="0"/>
              <a:t>Ueland</a:t>
            </a:r>
            <a:r>
              <a:rPr lang="en-US" sz="2400" i="1" dirty="0" smtClean="0"/>
              <a:t>  </a:t>
            </a:r>
            <a:r>
              <a:rPr lang="en-US" sz="2400" u="sng" dirty="0" smtClean="0"/>
              <a:t>If  You Want to Write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Challenges of Writing the Script</a:t>
            </a:r>
            <a:endParaRPr lang="en-US" dirty="0"/>
          </a:p>
        </p:txBody>
      </p:sp>
      <p:sp>
        <p:nvSpPr>
          <p:cNvPr id="3" name="Content Placeholder 2"/>
          <p:cNvSpPr>
            <a:spLocks noGrp="1"/>
          </p:cNvSpPr>
          <p:nvPr>
            <p:ph idx="1"/>
          </p:nvPr>
        </p:nvSpPr>
        <p:spPr>
          <a:xfrm>
            <a:off x="914400" y="2514600"/>
            <a:ext cx="7772400" cy="3276600"/>
          </a:xfrm>
        </p:spPr>
        <p:txBody>
          <a:bodyPr>
            <a:normAutofit/>
          </a:bodyPr>
          <a:lstStyle/>
          <a:p>
            <a:r>
              <a:rPr lang="en-US" sz="2400" dirty="0" smtClean="0"/>
              <a:t>Loss of storytelling culture </a:t>
            </a:r>
          </a:p>
          <a:p>
            <a:r>
              <a:rPr lang="en-US" sz="2400" dirty="0" smtClean="0"/>
              <a:t>Weak story literacy skills</a:t>
            </a:r>
          </a:p>
          <a:p>
            <a:r>
              <a:rPr lang="en-US" sz="2400" dirty="0" smtClean="0"/>
              <a:t>Avoiding the narrated slideshow pitfall</a:t>
            </a:r>
          </a:p>
          <a:p>
            <a:r>
              <a:rPr lang="en-US" sz="2400" dirty="0" smtClean="0"/>
              <a:t>Traditional composition approaches</a:t>
            </a:r>
          </a:p>
          <a:p>
            <a:r>
              <a:rPr lang="en-US" sz="2400" dirty="0" smtClean="0"/>
              <a:t>Balancing telling vs. showing</a:t>
            </a:r>
          </a:p>
          <a:p>
            <a:endParaRPr lang="en-US" dirty="0" smtClean="0"/>
          </a:p>
        </p:txBody>
      </p:sp>
      <p:pic>
        <p:nvPicPr>
          <p:cNvPr id="4" name="Picture 3"/>
          <p:cNvPicPr>
            <a:picLocks noChangeAspect="1"/>
          </p:cNvPicPr>
          <p:nvPr/>
        </p:nvPicPr>
        <p:blipFill>
          <a:blip r:embed="rId2"/>
          <a:stretch>
            <a:fillRect/>
          </a:stretch>
        </p:blipFill>
        <p:spPr>
          <a:xfrm>
            <a:off x="1295400" y="2514600"/>
            <a:ext cx="6007591" cy="37366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838200"/>
            <a:ext cx="7772400" cy="4343400"/>
          </a:xfrm>
        </p:spPr>
        <p:txBody>
          <a:bodyPr>
            <a:normAutofit lnSpcReduction="10000"/>
          </a:bodyPr>
          <a:lstStyle/>
          <a:p>
            <a:pPr algn="ctr">
              <a:buNone/>
            </a:pPr>
            <a:endParaRPr lang="en-US" sz="2800" dirty="0" smtClean="0">
              <a:latin typeface="Handwriting - Dakota"/>
              <a:cs typeface="Handwriting - Dakota"/>
            </a:endParaRPr>
          </a:p>
          <a:p>
            <a:pPr algn="ctr">
              <a:buNone/>
            </a:pPr>
            <a:r>
              <a:rPr lang="en-US" sz="6000" dirty="0" smtClean="0">
                <a:latin typeface="Handwriting - Dakota"/>
                <a:cs typeface="Handwriting - Dakota"/>
              </a:rPr>
              <a:t>“Dancing together text, images and audio on the screen,”</a:t>
            </a:r>
            <a:r>
              <a:rPr lang="en-US" sz="4100" dirty="0" smtClean="0">
                <a:latin typeface="Handwriting - Dakota"/>
                <a:cs typeface="Handwriting - Dakota"/>
              </a:rPr>
              <a:t> </a:t>
            </a:r>
            <a:r>
              <a:rPr lang="en-US" sz="1800" dirty="0" smtClean="0">
                <a:latin typeface="+mj-lt"/>
                <a:cs typeface="Handwriting - Dakota"/>
              </a:rPr>
              <a:t>– </a:t>
            </a:r>
            <a:r>
              <a:rPr lang="en-US" sz="1800" i="1" dirty="0" err="1" smtClean="0">
                <a:latin typeface="+mj-lt"/>
                <a:cs typeface="Arial"/>
              </a:rPr>
              <a:t>Bernajean</a:t>
            </a:r>
            <a:r>
              <a:rPr lang="en-US" sz="1800" i="1" dirty="0" smtClean="0">
                <a:latin typeface="+mj-lt"/>
                <a:cs typeface="Arial"/>
              </a:rPr>
              <a:t> Porter  </a:t>
            </a:r>
            <a:r>
              <a:rPr lang="en-US" sz="1800" b="1" dirty="0" err="1" smtClean="0">
                <a:latin typeface="+mj-lt"/>
                <a:cs typeface="Arial"/>
              </a:rPr>
              <a:t>DigiTales</a:t>
            </a:r>
            <a:endParaRPr lang="en-US" sz="1800" b="1" dirty="0">
              <a:latin typeface="+mj-lt"/>
              <a:cs typeface="Aria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Many Paths Lead to a Good Story</a:t>
            </a:r>
            <a:endParaRPr lang="en-US" dirty="0"/>
          </a:p>
        </p:txBody>
      </p:sp>
      <p:sp>
        <p:nvSpPr>
          <p:cNvPr id="3" name="Content Placeholder 2"/>
          <p:cNvSpPr>
            <a:spLocks noGrp="1"/>
          </p:cNvSpPr>
          <p:nvPr>
            <p:ph idx="1"/>
          </p:nvPr>
        </p:nvSpPr>
        <p:spPr>
          <a:xfrm>
            <a:off x="1114424" y="2362200"/>
            <a:ext cx="7610476" cy="3670767"/>
          </a:xfrm>
        </p:spPr>
        <p:txBody>
          <a:bodyPr>
            <a:normAutofit fontScale="70000" lnSpcReduction="20000"/>
          </a:bodyPr>
          <a:lstStyle/>
          <a:p>
            <a:endParaRPr lang="en-US" sz="3200" dirty="0" smtClean="0"/>
          </a:p>
          <a:p>
            <a:r>
              <a:rPr lang="en-US" sz="3200" dirty="0" smtClean="0"/>
              <a:t>Answer an open ended question</a:t>
            </a:r>
          </a:p>
          <a:p>
            <a:r>
              <a:rPr lang="en-US" sz="3200" dirty="0" smtClean="0"/>
              <a:t>Concise moment of change</a:t>
            </a:r>
          </a:p>
          <a:p>
            <a:r>
              <a:rPr lang="en-US" sz="3200" dirty="0" smtClean="0"/>
              <a:t>Note card approach</a:t>
            </a:r>
          </a:p>
          <a:p>
            <a:r>
              <a:rPr lang="en-US" sz="3200" dirty="0" smtClean="0"/>
              <a:t>Writing into a photo</a:t>
            </a:r>
          </a:p>
          <a:p>
            <a:r>
              <a:rPr lang="en-US" sz="3200" dirty="0" smtClean="0"/>
              <a:t>Story Spine</a:t>
            </a:r>
          </a:p>
          <a:p>
            <a:r>
              <a:rPr lang="en-US" sz="3200" dirty="0" smtClean="0"/>
              <a:t>Story Sparks </a:t>
            </a:r>
            <a:r>
              <a:rPr lang="en-US" sz="2000" dirty="0" smtClean="0"/>
              <a:t>(Jay </a:t>
            </a:r>
            <a:r>
              <a:rPr lang="en-US" sz="2000" dirty="0" err="1" smtClean="0"/>
              <a:t>O’Callahan</a:t>
            </a:r>
            <a:r>
              <a:rPr lang="en-US" sz="2000" dirty="0" smtClean="0"/>
              <a:t>)</a:t>
            </a:r>
            <a:endParaRPr lang="en-US" sz="3200"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Core	</a:t>
            </a:r>
            <a:endParaRPr lang="en-US" dirty="0"/>
          </a:p>
        </p:txBody>
      </p:sp>
      <p:sp>
        <p:nvSpPr>
          <p:cNvPr id="3" name="Content Placeholder 2"/>
          <p:cNvSpPr>
            <a:spLocks noGrp="1"/>
          </p:cNvSpPr>
          <p:nvPr>
            <p:ph idx="1"/>
          </p:nvPr>
        </p:nvSpPr>
        <p:spPr/>
        <p:txBody>
          <a:bodyPr>
            <a:normAutofit/>
          </a:bodyPr>
          <a:lstStyle/>
          <a:p>
            <a:r>
              <a:rPr lang="en-US" sz="3200" dirty="0" smtClean="0"/>
              <a:t>What is the central struggle?</a:t>
            </a:r>
          </a:p>
          <a:p>
            <a:r>
              <a:rPr lang="en-US" sz="3200" dirty="0" smtClean="0"/>
              <a:t>The dramatic question?</a:t>
            </a:r>
          </a:p>
          <a:p>
            <a:r>
              <a:rPr lang="en-US" sz="3200" dirty="0" smtClean="0"/>
              <a:t>Story Circle</a:t>
            </a:r>
          </a:p>
          <a:p>
            <a:r>
              <a:rPr lang="en-US" sz="3200" dirty="0" smtClean="0"/>
              <a:t>Synthesizing experience and emotions</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Get the Picture of Your Story First</a:t>
            </a:r>
            <a:endParaRPr lang="en-US" dirty="0"/>
          </a:p>
        </p:txBody>
      </p:sp>
      <p:sp>
        <p:nvSpPr>
          <p:cNvPr id="3" name="Content Placeholder 2"/>
          <p:cNvSpPr>
            <a:spLocks noGrp="1"/>
          </p:cNvSpPr>
          <p:nvPr>
            <p:ph idx="1"/>
          </p:nvPr>
        </p:nvSpPr>
        <p:spPr/>
        <p:txBody>
          <a:bodyPr/>
          <a:lstStyle/>
          <a:p>
            <a:r>
              <a:rPr lang="en-US" dirty="0" smtClean="0"/>
              <a:t>Virtual Portrait of a Story (VPS)</a:t>
            </a:r>
          </a:p>
          <a:p>
            <a:endParaRPr lang="en-US" dirty="0"/>
          </a:p>
        </p:txBody>
      </p:sp>
      <p:pic>
        <p:nvPicPr>
          <p:cNvPr id="4" name="Picture 3" descr="Picture 2.png"/>
          <p:cNvPicPr>
            <a:picLocks noChangeAspect="1"/>
          </p:cNvPicPr>
          <p:nvPr/>
        </p:nvPicPr>
        <p:blipFill>
          <a:blip r:embed="rId3"/>
          <a:stretch>
            <a:fillRect/>
          </a:stretch>
        </p:blipFill>
        <p:spPr>
          <a:xfrm>
            <a:off x="457200" y="2209800"/>
            <a:ext cx="8229600" cy="436031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VPS for Don’t Call Me Mr. B</a:t>
            </a:r>
            <a:endParaRPr lang="en-US" dirty="0"/>
          </a:p>
        </p:txBody>
      </p:sp>
      <p:pic>
        <p:nvPicPr>
          <p:cNvPr id="4" name="Picture 3" descr="Picture 2.png"/>
          <p:cNvPicPr>
            <a:picLocks noChangeAspect="1"/>
          </p:cNvPicPr>
          <p:nvPr/>
        </p:nvPicPr>
        <p:blipFill>
          <a:blip r:embed="rId2"/>
          <a:stretch>
            <a:fillRect/>
          </a:stretch>
        </p:blipFill>
        <p:spPr>
          <a:xfrm>
            <a:off x="457200" y="1123856"/>
            <a:ext cx="8229600" cy="4760458"/>
          </a:xfrm>
          <a:prstGeom prst="rect">
            <a:avLst/>
          </a:prstGeom>
        </p:spPr>
      </p:pic>
      <p:sp>
        <p:nvSpPr>
          <p:cNvPr id="5" name="TextBox 4"/>
          <p:cNvSpPr txBox="1"/>
          <p:nvPr/>
        </p:nvSpPr>
        <p:spPr>
          <a:xfrm>
            <a:off x="1066800" y="4648200"/>
            <a:ext cx="1600200" cy="1236114"/>
          </a:xfrm>
          <a:prstGeom prst="rect">
            <a:avLst/>
          </a:prstGeom>
          <a:solidFill>
            <a:srgbClr val="FFFF00"/>
          </a:solidFill>
        </p:spPr>
        <p:txBody>
          <a:bodyPr wrap="square" rtlCol="0" anchor="t">
            <a:spAutoFit/>
          </a:bodyPr>
          <a:lstStyle/>
          <a:p>
            <a:r>
              <a:rPr lang="en-US" dirty="0" smtClean="0"/>
              <a:t>Don’t know anything about my last name. What are you?</a:t>
            </a:r>
            <a:endParaRPr lang="en-US" dirty="0"/>
          </a:p>
        </p:txBody>
      </p:sp>
      <p:sp>
        <p:nvSpPr>
          <p:cNvPr id="6" name="TextBox 5"/>
          <p:cNvSpPr txBox="1"/>
          <p:nvPr/>
        </p:nvSpPr>
        <p:spPr>
          <a:xfrm>
            <a:off x="723900" y="2539663"/>
            <a:ext cx="1828800" cy="923330"/>
          </a:xfrm>
          <a:prstGeom prst="rect">
            <a:avLst/>
          </a:prstGeom>
          <a:solidFill>
            <a:srgbClr val="FFFF00"/>
          </a:solidFill>
        </p:spPr>
        <p:txBody>
          <a:bodyPr wrap="square" rtlCol="0">
            <a:spAutoFit/>
          </a:bodyPr>
          <a:lstStyle/>
          <a:p>
            <a:r>
              <a:rPr lang="en-US" dirty="0" smtClean="0"/>
              <a:t>Nobody in family talked about our background.</a:t>
            </a:r>
            <a:endParaRPr lang="en-US" dirty="0"/>
          </a:p>
        </p:txBody>
      </p:sp>
      <p:sp>
        <p:nvSpPr>
          <p:cNvPr id="7" name="TextBox 6"/>
          <p:cNvSpPr txBox="1"/>
          <p:nvPr/>
        </p:nvSpPr>
        <p:spPr>
          <a:xfrm>
            <a:off x="1638300" y="1447800"/>
            <a:ext cx="2514600" cy="923330"/>
          </a:xfrm>
          <a:prstGeom prst="rect">
            <a:avLst/>
          </a:prstGeom>
          <a:solidFill>
            <a:srgbClr val="FFFF00"/>
          </a:solidFill>
        </p:spPr>
        <p:txBody>
          <a:bodyPr wrap="square" rtlCol="0">
            <a:spAutoFit/>
          </a:bodyPr>
          <a:lstStyle/>
          <a:p>
            <a:r>
              <a:rPr lang="en-US" dirty="0" smtClean="0"/>
              <a:t>Parents died early. No chance to ask questions. </a:t>
            </a:r>
          </a:p>
          <a:p>
            <a:endParaRPr lang="en-US" dirty="0"/>
          </a:p>
        </p:txBody>
      </p:sp>
      <p:sp>
        <p:nvSpPr>
          <p:cNvPr id="8" name="TextBox 7"/>
          <p:cNvSpPr txBox="1"/>
          <p:nvPr/>
        </p:nvSpPr>
        <p:spPr>
          <a:xfrm>
            <a:off x="5486400" y="1619071"/>
            <a:ext cx="2590800" cy="646331"/>
          </a:xfrm>
          <a:prstGeom prst="rect">
            <a:avLst/>
          </a:prstGeom>
          <a:solidFill>
            <a:srgbClr val="FFFF00"/>
          </a:solidFill>
        </p:spPr>
        <p:txBody>
          <a:bodyPr wrap="square" rtlCol="0">
            <a:spAutoFit/>
          </a:bodyPr>
          <a:lstStyle/>
          <a:p>
            <a:r>
              <a:rPr lang="en-US" dirty="0" smtClean="0"/>
              <a:t>People shorten my last name to “Mr. B”</a:t>
            </a:r>
            <a:endParaRPr lang="en-US" dirty="0"/>
          </a:p>
        </p:txBody>
      </p:sp>
      <p:sp>
        <p:nvSpPr>
          <p:cNvPr id="9" name="TextBox 8"/>
          <p:cNvSpPr txBox="1"/>
          <p:nvPr/>
        </p:nvSpPr>
        <p:spPr>
          <a:xfrm>
            <a:off x="7010400" y="2447330"/>
            <a:ext cx="1828800" cy="1200329"/>
          </a:xfrm>
          <a:prstGeom prst="rect">
            <a:avLst/>
          </a:prstGeom>
          <a:solidFill>
            <a:srgbClr val="FFFF00"/>
          </a:solidFill>
        </p:spPr>
        <p:txBody>
          <a:bodyPr wrap="square" rtlCol="0">
            <a:spAutoFit/>
          </a:bodyPr>
          <a:lstStyle/>
          <a:p>
            <a:r>
              <a:rPr lang="en-US" dirty="0" smtClean="0"/>
              <a:t>Make sure people know my full last name. Don’t answer to Mr. B</a:t>
            </a:r>
            <a:endParaRPr lang="en-US" dirty="0"/>
          </a:p>
        </p:txBody>
      </p:sp>
      <p:sp>
        <p:nvSpPr>
          <p:cNvPr id="10" name="TextBox 9"/>
          <p:cNvSpPr txBox="1"/>
          <p:nvPr/>
        </p:nvSpPr>
        <p:spPr>
          <a:xfrm>
            <a:off x="7124700" y="4683985"/>
            <a:ext cx="1905000" cy="1200329"/>
          </a:xfrm>
          <a:prstGeom prst="rect">
            <a:avLst/>
          </a:prstGeom>
          <a:solidFill>
            <a:srgbClr val="FFFF00"/>
          </a:solidFill>
        </p:spPr>
        <p:txBody>
          <a:bodyPr wrap="square" rtlCol="0">
            <a:spAutoFit/>
          </a:bodyPr>
          <a:lstStyle/>
          <a:p>
            <a:r>
              <a:rPr lang="en-US" dirty="0" smtClean="0"/>
              <a:t>Feel good about getting message across to my students. </a:t>
            </a:r>
            <a:endParaRPr lang="en-US" dirty="0"/>
          </a:p>
        </p:txBody>
      </p:sp>
      <p:sp>
        <p:nvSpPr>
          <p:cNvPr id="11" name="TextBox 10"/>
          <p:cNvSpPr txBox="1"/>
          <p:nvPr/>
        </p:nvSpPr>
        <p:spPr>
          <a:xfrm>
            <a:off x="3276600" y="3462993"/>
            <a:ext cx="2590800" cy="923330"/>
          </a:xfrm>
          <a:prstGeom prst="rect">
            <a:avLst/>
          </a:prstGeom>
          <a:solidFill>
            <a:srgbClr val="FF6600"/>
          </a:solidFill>
        </p:spPr>
        <p:txBody>
          <a:bodyPr wrap="square" rtlCol="0">
            <a:spAutoFit/>
          </a:bodyPr>
          <a:lstStyle/>
          <a:p>
            <a:r>
              <a:rPr lang="en-US" dirty="0" smtClean="0"/>
              <a:t>Find peace in maintaining link to my past thru my last name.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mph" presetSubtype="2" fill="hold" grpId="1" nodeType="clickEffect">
                                  <p:stCondLst>
                                    <p:cond delay="0"/>
                                  </p:stCondLst>
                                  <p:childTnLst>
                                    <p:animClr clrSpc="rgb">
                                      <p:cBhvr override="childStyle">
                                        <p:cTn id="41" dur="2000" fill="hold"/>
                                        <p:tgtEl>
                                          <p:spTgt spid="11"/>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P spid="7" grpId="0" animBg="1"/>
      <p:bldP spid="8" grpId="0" animBg="1"/>
      <p:bldP spid="9" grpId="0" animBg="1"/>
      <p:bldP spid="10" grpId="0" animBg="1"/>
      <p:bldP spid="11" grpId="0" animBg="1"/>
      <p:bldP spid="11" grpId="1"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Storyboarding</a:t>
            </a:r>
            <a:endParaRPr lang="en-US" dirty="0"/>
          </a:p>
        </p:txBody>
      </p:sp>
      <p:pic>
        <p:nvPicPr>
          <p:cNvPr id="6" name="Picture 5" descr="Picture 1.png"/>
          <p:cNvPicPr>
            <a:picLocks noChangeAspect="1"/>
          </p:cNvPicPr>
          <p:nvPr/>
        </p:nvPicPr>
        <p:blipFill>
          <a:blip r:embed="rId2"/>
          <a:stretch>
            <a:fillRect/>
          </a:stretch>
        </p:blipFill>
        <p:spPr>
          <a:xfrm>
            <a:off x="228600" y="2277960"/>
            <a:ext cx="8610600" cy="1816915"/>
          </a:xfrm>
          <a:prstGeom prst="rect">
            <a:avLst/>
          </a:prstGeom>
        </p:spPr>
      </p:pic>
      <p:pic>
        <p:nvPicPr>
          <p:cNvPr id="7" name="Picture 6" descr="Picture 1.png"/>
          <p:cNvPicPr>
            <a:picLocks noChangeAspect="1"/>
          </p:cNvPicPr>
          <p:nvPr/>
        </p:nvPicPr>
        <p:blipFill>
          <a:blip r:embed="rId2"/>
          <a:stretch>
            <a:fillRect/>
          </a:stretch>
        </p:blipFill>
        <p:spPr>
          <a:xfrm>
            <a:off x="228600" y="4050485"/>
            <a:ext cx="8610600" cy="181691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Written Script</a:t>
            </a:r>
            <a:endParaRPr lang="en-US" dirty="0"/>
          </a:p>
        </p:txBody>
      </p:sp>
      <p:sp>
        <p:nvSpPr>
          <p:cNvPr id="3" name="Content Placeholder 2"/>
          <p:cNvSpPr>
            <a:spLocks noGrp="1"/>
          </p:cNvSpPr>
          <p:nvPr>
            <p:ph idx="1"/>
          </p:nvPr>
        </p:nvSpPr>
        <p:spPr/>
        <p:txBody>
          <a:bodyPr/>
          <a:lstStyle/>
          <a:p>
            <a:r>
              <a:rPr lang="en-US" sz="3200" dirty="0" smtClean="0"/>
              <a:t>Not an essay</a:t>
            </a:r>
          </a:p>
          <a:p>
            <a:r>
              <a:rPr lang="en-US" sz="3200" dirty="0" smtClean="0"/>
              <a:t>No paragraphs</a:t>
            </a:r>
          </a:p>
          <a:p>
            <a:r>
              <a:rPr lang="en-US" sz="3200" dirty="0" smtClean="0"/>
              <a:t>1-3 sentence chunks</a:t>
            </a:r>
          </a:p>
          <a:p>
            <a:r>
              <a:rPr lang="en-US" sz="3200" dirty="0" smtClean="0"/>
              <a:t>Try to keep </a:t>
            </a:r>
            <a:r>
              <a:rPr lang="en-US" dirty="0" smtClean="0"/>
              <a:t>to one page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Picture 5.png"/>
          <p:cNvPicPr>
            <a:picLocks noChangeAspect="1"/>
          </p:cNvPicPr>
          <p:nvPr/>
        </p:nvPicPr>
        <p:blipFill>
          <a:blip r:embed="rId2"/>
          <a:stretch>
            <a:fillRect/>
          </a:stretch>
        </p:blipFill>
        <p:spPr>
          <a:xfrm>
            <a:off x="0" y="328188"/>
            <a:ext cx="9144000" cy="6201624"/>
          </a:xfrm>
          <a:prstGeom prst="rect">
            <a:avLst/>
          </a:prstGeom>
        </p:spPr>
      </p:pic>
      <p:sp>
        <p:nvSpPr>
          <p:cNvPr id="4" name="TextBox 3"/>
          <p:cNvSpPr txBox="1"/>
          <p:nvPr/>
        </p:nvSpPr>
        <p:spPr>
          <a:xfrm>
            <a:off x="4724400" y="3194447"/>
            <a:ext cx="1143000" cy="615553"/>
          </a:xfrm>
          <a:prstGeom prst="rect">
            <a:avLst/>
          </a:prstGeom>
          <a:noFill/>
        </p:spPr>
        <p:txBody>
          <a:bodyPr wrap="square" rtlCol="0">
            <a:spAutoFit/>
          </a:bodyPr>
          <a:lstStyle/>
          <a:p>
            <a:r>
              <a:rPr lang="en-US" sz="3400" dirty="0" smtClean="0">
                <a:solidFill>
                  <a:schemeClr val="bg1">
                    <a:lumMod val="75000"/>
                  </a:schemeClr>
                </a:solidFill>
                <a:latin typeface="Chalkboard"/>
                <a:cs typeface="Chalkboard"/>
              </a:rPr>
              <a:t>.</a:t>
            </a:r>
            <a:r>
              <a:rPr lang="en-US" sz="3400" dirty="0" smtClean="0">
                <a:solidFill>
                  <a:schemeClr val="bg1">
                    <a:lumMod val="75000"/>
                  </a:schemeClr>
                </a:solidFill>
                <a:latin typeface="Andale Mono"/>
                <a:cs typeface="Andale Mono"/>
              </a:rPr>
              <a:t>org</a:t>
            </a:r>
            <a:endParaRPr lang="en-US" sz="3400" dirty="0">
              <a:solidFill>
                <a:schemeClr val="bg1">
                  <a:lumMod val="75000"/>
                </a:schemeClr>
              </a:solidFill>
              <a:latin typeface="Andale Mono"/>
              <a:cs typeface="Andale Mon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2: Planning the Project</a:t>
            </a:r>
            <a:endParaRPr lang="en-US" dirty="0"/>
          </a:p>
        </p:txBody>
      </p:sp>
      <p:sp>
        <p:nvSpPr>
          <p:cNvPr id="3" name="Content Placeholder 2"/>
          <p:cNvSpPr>
            <a:spLocks noGrp="1"/>
          </p:cNvSpPr>
          <p:nvPr>
            <p:ph idx="1"/>
          </p:nvPr>
        </p:nvSpPr>
        <p:spPr>
          <a:xfrm>
            <a:off x="914400" y="2438400"/>
            <a:ext cx="7772400" cy="3581400"/>
          </a:xfrm>
        </p:spPr>
        <p:txBody>
          <a:bodyPr>
            <a:normAutofit lnSpcReduction="10000"/>
          </a:bodyPr>
          <a:lstStyle/>
          <a:p>
            <a:r>
              <a:rPr lang="en-US" sz="2800" dirty="0" smtClean="0"/>
              <a:t>Practice what you preach</a:t>
            </a:r>
          </a:p>
          <a:p>
            <a:r>
              <a:rPr lang="en-US" sz="2800" dirty="0" smtClean="0"/>
              <a:t>Fail to plan, plan to fail</a:t>
            </a:r>
          </a:p>
          <a:p>
            <a:r>
              <a:rPr lang="en-US" sz="2800" dirty="0" smtClean="0"/>
              <a:t>Setting realistic expectations</a:t>
            </a:r>
          </a:p>
          <a:p>
            <a:r>
              <a:rPr lang="en-US" sz="2800" dirty="0" err="1" smtClean="0"/>
              <a:t>iMovie</a:t>
            </a:r>
            <a:r>
              <a:rPr lang="en-US" sz="2800" dirty="0" smtClean="0"/>
              <a:t>, Adobe, Microsoft?</a:t>
            </a:r>
          </a:p>
          <a:p>
            <a:r>
              <a:rPr lang="en-US" sz="2800" dirty="0" smtClean="0"/>
              <a:t>Test your software, equipment, working environment</a:t>
            </a: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3: Organizing Your Folders</a:t>
            </a:r>
            <a:endParaRPr lang="en-US" dirty="0"/>
          </a:p>
        </p:txBody>
      </p:sp>
      <p:sp>
        <p:nvSpPr>
          <p:cNvPr id="3" name="Content Placeholder 2"/>
          <p:cNvSpPr>
            <a:spLocks noGrp="1"/>
          </p:cNvSpPr>
          <p:nvPr>
            <p:ph idx="1"/>
          </p:nvPr>
        </p:nvSpPr>
        <p:spPr>
          <a:xfrm>
            <a:off x="914400" y="2362200"/>
            <a:ext cx="7772400" cy="3657600"/>
          </a:xfrm>
        </p:spPr>
        <p:txBody>
          <a:bodyPr>
            <a:normAutofit/>
          </a:bodyPr>
          <a:lstStyle/>
          <a:p>
            <a:r>
              <a:rPr lang="en-US" sz="3200" dirty="0" smtClean="0"/>
              <a:t>Original Images</a:t>
            </a:r>
          </a:p>
          <a:p>
            <a:r>
              <a:rPr lang="en-US" sz="3200" dirty="0" smtClean="0"/>
              <a:t>Resized Images</a:t>
            </a:r>
          </a:p>
          <a:p>
            <a:r>
              <a:rPr lang="en-US" sz="3200" dirty="0" smtClean="0"/>
              <a:t>VO</a:t>
            </a:r>
          </a:p>
          <a:p>
            <a:r>
              <a:rPr lang="en-US" sz="3200" dirty="0" smtClean="0"/>
              <a:t>Music</a:t>
            </a:r>
          </a:p>
          <a:p>
            <a:r>
              <a:rPr lang="en-US" sz="3200" dirty="0" smtClean="0"/>
              <a:t>Exports</a:t>
            </a:r>
            <a:endParaRPr lang="en-US"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4: Recording the Voice Over</a:t>
            </a:r>
            <a:endParaRPr lang="en-US" dirty="0"/>
          </a:p>
        </p:txBody>
      </p:sp>
      <p:sp>
        <p:nvSpPr>
          <p:cNvPr id="3" name="Content Placeholder 2"/>
          <p:cNvSpPr>
            <a:spLocks noGrp="1"/>
          </p:cNvSpPr>
          <p:nvPr>
            <p:ph idx="1"/>
          </p:nvPr>
        </p:nvSpPr>
        <p:spPr>
          <a:xfrm>
            <a:off x="914400" y="2362200"/>
            <a:ext cx="7772400" cy="3657600"/>
          </a:xfrm>
        </p:spPr>
        <p:txBody>
          <a:bodyPr>
            <a:normAutofit/>
          </a:bodyPr>
          <a:lstStyle/>
          <a:p>
            <a:r>
              <a:rPr lang="en-US" sz="3200" dirty="0" smtClean="0"/>
              <a:t>Recording within </a:t>
            </a:r>
            <a:r>
              <a:rPr lang="en-US" sz="3200" dirty="0" err="1" smtClean="0"/>
              <a:t>iMovie</a:t>
            </a:r>
            <a:endParaRPr lang="en-US" sz="3200" dirty="0" smtClean="0"/>
          </a:p>
          <a:p>
            <a:r>
              <a:rPr lang="en-US" sz="3200" dirty="0" smtClean="0"/>
              <a:t>Microphones, headphones</a:t>
            </a:r>
          </a:p>
          <a:p>
            <a:r>
              <a:rPr lang="en-US" sz="3200" dirty="0" smtClean="0"/>
              <a:t>Using Audacity</a:t>
            </a:r>
          </a:p>
          <a:p>
            <a:r>
              <a:rPr lang="en-US" sz="3200" dirty="0" smtClean="0"/>
              <a:t>MP3 recorder</a:t>
            </a:r>
            <a:endParaRPr lang="en-US" sz="3200" dirty="0"/>
          </a:p>
        </p:txBody>
      </p:sp>
      <p:pic>
        <p:nvPicPr>
          <p:cNvPr id="4" name="Picture 3"/>
          <p:cNvPicPr>
            <a:picLocks noChangeAspect="1"/>
          </p:cNvPicPr>
          <p:nvPr/>
        </p:nvPicPr>
        <p:blipFill>
          <a:blip r:embed="rId3"/>
          <a:stretch>
            <a:fillRect/>
          </a:stretch>
        </p:blipFill>
        <p:spPr>
          <a:xfrm>
            <a:off x="6744842" y="2038256"/>
            <a:ext cx="2551558" cy="44132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5: Gather, Create, Edit Media</a:t>
            </a:r>
            <a:endParaRPr lang="en-US" dirty="0"/>
          </a:p>
        </p:txBody>
      </p:sp>
      <p:sp>
        <p:nvSpPr>
          <p:cNvPr id="3" name="Content Placeholder 2"/>
          <p:cNvSpPr>
            <a:spLocks noGrp="1"/>
          </p:cNvSpPr>
          <p:nvPr>
            <p:ph idx="1"/>
          </p:nvPr>
        </p:nvSpPr>
        <p:spPr>
          <a:xfrm>
            <a:off x="914400" y="2514600"/>
            <a:ext cx="7772400" cy="4191000"/>
          </a:xfrm>
        </p:spPr>
        <p:txBody>
          <a:bodyPr>
            <a:normAutofit/>
          </a:bodyPr>
          <a:lstStyle/>
          <a:p>
            <a:r>
              <a:rPr lang="en-US" sz="3200" dirty="0" smtClean="0"/>
              <a:t>Start with images, hold off on video </a:t>
            </a:r>
            <a:r>
              <a:rPr lang="en-US" sz="3200" dirty="0" err="1" smtClean="0"/>
              <a:t>til</a:t>
            </a:r>
            <a:r>
              <a:rPr lang="en-US" sz="3200" dirty="0" smtClean="0"/>
              <a:t> later</a:t>
            </a:r>
          </a:p>
          <a:p>
            <a:r>
              <a:rPr lang="en-US" sz="3200" dirty="0" smtClean="0"/>
              <a:t>BIG, engaging images</a:t>
            </a:r>
          </a:p>
          <a:p>
            <a:r>
              <a:rPr lang="en-US" sz="3200" dirty="0" smtClean="0"/>
              <a:t>Google, </a:t>
            </a:r>
            <a:r>
              <a:rPr lang="en-US" sz="3200" dirty="0" err="1" smtClean="0"/>
              <a:t>Picassa</a:t>
            </a:r>
            <a:r>
              <a:rPr lang="en-US" sz="3200" dirty="0" smtClean="0"/>
              <a:t>, </a:t>
            </a:r>
            <a:r>
              <a:rPr lang="en-US" sz="3200" dirty="0" err="1" smtClean="0"/>
              <a:t>Flickr</a:t>
            </a:r>
            <a:endParaRPr lang="en-US" dirty="0" smtClean="0"/>
          </a:p>
          <a:p>
            <a:r>
              <a:rPr lang="en-US" sz="3200" dirty="0" smtClean="0"/>
              <a:t>Visual literacy</a:t>
            </a:r>
          </a:p>
        </p:txBody>
      </p:sp>
      <p:pic>
        <p:nvPicPr>
          <p:cNvPr id="4" name="Picture 3"/>
          <p:cNvPicPr>
            <a:picLocks noChangeAspect="1" noChangeArrowheads="1"/>
          </p:cNvPicPr>
          <p:nvPr/>
        </p:nvPicPr>
        <p:blipFill>
          <a:blip r:embed="rId3"/>
          <a:srcRect/>
          <a:stretch>
            <a:fillRect/>
          </a:stretch>
        </p:blipFill>
        <p:spPr bwMode="auto">
          <a:xfrm>
            <a:off x="990600" y="762000"/>
            <a:ext cx="7391400" cy="55435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Editing Images</a:t>
            </a:r>
            <a:endParaRPr lang="en-US" dirty="0"/>
          </a:p>
        </p:txBody>
      </p:sp>
      <p:sp>
        <p:nvSpPr>
          <p:cNvPr id="3" name="Content Placeholder 2"/>
          <p:cNvSpPr>
            <a:spLocks noGrp="1"/>
          </p:cNvSpPr>
          <p:nvPr>
            <p:ph idx="1"/>
          </p:nvPr>
        </p:nvSpPr>
        <p:spPr>
          <a:xfrm>
            <a:off x="914400" y="2438400"/>
            <a:ext cx="7772400" cy="3581400"/>
          </a:xfrm>
        </p:spPr>
        <p:txBody>
          <a:bodyPr/>
          <a:lstStyle/>
          <a:p>
            <a:r>
              <a:rPr lang="en-US" sz="3200" dirty="0" smtClean="0"/>
              <a:t>Magic numbers 640 </a:t>
            </a:r>
            <a:r>
              <a:rPr lang="en-US" sz="3200" dirty="0" err="1" smtClean="0"/>
              <a:t>x</a:t>
            </a:r>
            <a:r>
              <a:rPr lang="en-US" sz="3200" dirty="0" smtClean="0"/>
              <a:t> 480</a:t>
            </a:r>
          </a:p>
          <a:p>
            <a:r>
              <a:rPr lang="en-US" sz="3200" dirty="0" smtClean="0"/>
              <a:t>Scanning</a:t>
            </a:r>
          </a:p>
          <a:p>
            <a:r>
              <a:rPr lang="en-US" sz="3200" dirty="0" smtClean="0"/>
              <a:t>Hand drawn images</a:t>
            </a:r>
          </a:p>
          <a:p>
            <a:r>
              <a:rPr lang="en-US" sz="3200" dirty="0" smtClean="0"/>
              <a:t>Resize images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6: Rough Cut then Final Edits</a:t>
            </a:r>
            <a:endParaRPr lang="en-US" dirty="0"/>
          </a:p>
        </p:txBody>
      </p:sp>
      <p:sp>
        <p:nvSpPr>
          <p:cNvPr id="3" name="Content Placeholder 2"/>
          <p:cNvSpPr>
            <a:spLocks noGrp="1"/>
          </p:cNvSpPr>
          <p:nvPr>
            <p:ph idx="1"/>
          </p:nvPr>
        </p:nvSpPr>
        <p:spPr>
          <a:xfrm>
            <a:off x="914400" y="2362200"/>
            <a:ext cx="7772400" cy="3657600"/>
          </a:xfrm>
        </p:spPr>
        <p:txBody>
          <a:bodyPr>
            <a:normAutofit fontScale="92500" lnSpcReduction="20000"/>
          </a:bodyPr>
          <a:lstStyle/>
          <a:p>
            <a:r>
              <a:rPr lang="en-US" sz="3200" dirty="0" smtClean="0"/>
              <a:t>Import your images</a:t>
            </a:r>
          </a:p>
          <a:p>
            <a:r>
              <a:rPr lang="en-US" sz="3200" dirty="0" smtClean="0"/>
              <a:t>Drag and Drop</a:t>
            </a:r>
          </a:p>
          <a:p>
            <a:r>
              <a:rPr lang="en-US" sz="3200" dirty="0" smtClean="0"/>
              <a:t>Add VO</a:t>
            </a:r>
          </a:p>
          <a:p>
            <a:r>
              <a:rPr lang="en-US" sz="3200" dirty="0" smtClean="0"/>
              <a:t>Sync images with VO</a:t>
            </a:r>
          </a:p>
          <a:p>
            <a:r>
              <a:rPr lang="en-US" sz="3200" dirty="0" smtClean="0"/>
              <a:t>Adjust timing of images</a:t>
            </a:r>
          </a:p>
          <a:p>
            <a:r>
              <a:rPr lang="en-US" sz="3200" dirty="0" smtClean="0"/>
              <a:t>Add transitions, effects</a:t>
            </a:r>
            <a:endParaRPr lang="en-US"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7: Sharing Your Digital Story</a:t>
            </a:r>
            <a:endParaRPr lang="en-US" dirty="0"/>
          </a:p>
        </p:txBody>
      </p:sp>
      <p:sp>
        <p:nvSpPr>
          <p:cNvPr id="3" name="Content Placeholder 2"/>
          <p:cNvSpPr>
            <a:spLocks noGrp="1"/>
          </p:cNvSpPr>
          <p:nvPr>
            <p:ph idx="1"/>
          </p:nvPr>
        </p:nvSpPr>
        <p:spPr>
          <a:xfrm>
            <a:off x="914400" y="2362200"/>
            <a:ext cx="7772400" cy="3657600"/>
          </a:xfrm>
        </p:spPr>
        <p:txBody>
          <a:bodyPr>
            <a:normAutofit fontScale="92500" lnSpcReduction="20000"/>
          </a:bodyPr>
          <a:lstStyle/>
          <a:p>
            <a:r>
              <a:rPr lang="en-US" sz="3200" dirty="0" smtClean="0"/>
              <a:t>Export = compressing = </a:t>
            </a:r>
          </a:p>
          <a:p>
            <a:pPr>
              <a:buNone/>
            </a:pPr>
            <a:r>
              <a:rPr lang="en-US" sz="3200" dirty="0" smtClean="0"/>
              <a:t>making file size smaller</a:t>
            </a:r>
          </a:p>
          <a:p>
            <a:r>
              <a:rPr lang="en-US" sz="3200" dirty="0" smtClean="0"/>
              <a:t>CD quality</a:t>
            </a:r>
          </a:p>
          <a:p>
            <a:r>
              <a:rPr lang="en-US" sz="3200" dirty="0" smtClean="0"/>
              <a:t>Full DV </a:t>
            </a:r>
          </a:p>
          <a:p>
            <a:r>
              <a:rPr lang="en-US" sz="3200" dirty="0" smtClean="0"/>
              <a:t>Web version</a:t>
            </a:r>
          </a:p>
          <a:p>
            <a:r>
              <a:rPr lang="en-US" sz="3200" dirty="0" smtClean="0"/>
              <a:t>Upload to  </a:t>
            </a:r>
            <a:r>
              <a:rPr lang="en-US" sz="3200" dirty="0" err="1" smtClean="0"/>
              <a:t>YouTube</a:t>
            </a:r>
            <a:endParaRPr lang="en-U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 My Name Be Shouted Out</a:t>
            </a:r>
            <a:endParaRPr lang="en-US" dirty="0"/>
          </a:p>
        </p:txBody>
      </p:sp>
      <p:sp>
        <p:nvSpPr>
          <p:cNvPr id="3" name="Content Placeholder 2"/>
          <p:cNvSpPr>
            <a:spLocks noGrp="1"/>
          </p:cNvSpPr>
          <p:nvPr>
            <p:ph idx="1"/>
          </p:nvPr>
        </p:nvSpPr>
        <p:spPr>
          <a:xfrm>
            <a:off x="1114424" y="2286000"/>
            <a:ext cx="7610476" cy="3980329"/>
          </a:xfrm>
        </p:spPr>
        <p:txBody>
          <a:bodyPr>
            <a:normAutofit fontScale="70000" lnSpcReduction="20000"/>
          </a:bodyPr>
          <a:lstStyle/>
          <a:p>
            <a:pPr>
              <a:lnSpc>
                <a:spcPct val="160000"/>
              </a:lnSpc>
              <a:spcBef>
                <a:spcPts val="3200"/>
              </a:spcBef>
              <a:spcAft>
                <a:spcPts val="1200"/>
              </a:spcAft>
            </a:pPr>
            <a:r>
              <a:rPr lang="en-US" sz="3097" dirty="0" smtClean="0"/>
              <a:t>“…media production gives voice to students who are otherwise silenced in their schools and communities. It allows students to represent their experiences and their communities as cultural insiders, instead of the incessant misrepresentation of them outside their communities.”</a:t>
            </a:r>
            <a:endParaRPr lang="en-US" dirty="0" smtClean="0"/>
          </a:p>
          <a:p>
            <a:pPr algn="r">
              <a:buNone/>
            </a:pPr>
            <a:r>
              <a:rPr lang="en-US" dirty="0" smtClean="0"/>
              <a:t>- Kathleen Tyner </a:t>
            </a:r>
            <a:r>
              <a:rPr lang="en-US" i="1" dirty="0" smtClean="0"/>
              <a:t>Literacy in the Digital Age</a:t>
            </a:r>
            <a:endParaRPr lang="en-US"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913813" cy="914400"/>
          </a:xfrm>
        </p:spPr>
        <p:txBody>
          <a:bodyPr/>
          <a:lstStyle/>
          <a:p>
            <a:r>
              <a:rPr lang="en-US" dirty="0" smtClean="0"/>
              <a:t>7 Steps of a Digital Story</a:t>
            </a:r>
            <a:endParaRPr lang="en-US" dirty="0"/>
          </a:p>
        </p:txBody>
      </p:sp>
      <p:sp>
        <p:nvSpPr>
          <p:cNvPr id="3" name="Content Placeholder 2"/>
          <p:cNvSpPr>
            <a:spLocks noGrp="1"/>
          </p:cNvSpPr>
          <p:nvPr>
            <p:ph idx="1"/>
          </p:nvPr>
        </p:nvSpPr>
        <p:spPr>
          <a:xfrm>
            <a:off x="914400" y="1676400"/>
            <a:ext cx="7772400" cy="4343400"/>
          </a:xfrm>
        </p:spPr>
        <p:txBody>
          <a:bodyPr>
            <a:normAutofit fontScale="92500" lnSpcReduction="20000"/>
          </a:bodyPr>
          <a:lstStyle/>
          <a:p>
            <a:r>
              <a:rPr lang="en-US" sz="3200" dirty="0" smtClean="0"/>
              <a:t>1. Writing the Script</a:t>
            </a:r>
          </a:p>
          <a:p>
            <a:r>
              <a:rPr lang="en-US" sz="3200" dirty="0" smtClean="0"/>
              <a:t>2. Planning the Project</a:t>
            </a:r>
          </a:p>
          <a:p>
            <a:r>
              <a:rPr lang="en-US" sz="3200" dirty="0" smtClean="0"/>
              <a:t>3. Creating Folders</a:t>
            </a:r>
          </a:p>
          <a:p>
            <a:r>
              <a:rPr lang="en-US" sz="3200" dirty="0" smtClean="0"/>
              <a:t>4. Recording Voice Over</a:t>
            </a:r>
          </a:p>
          <a:p>
            <a:r>
              <a:rPr lang="en-US" sz="3200" dirty="0" smtClean="0"/>
              <a:t>5. Gather, Create, and Edit Media</a:t>
            </a:r>
          </a:p>
          <a:p>
            <a:r>
              <a:rPr lang="en-US" sz="3200" dirty="0" smtClean="0"/>
              <a:t>6. Rough Cut First then Final Cut</a:t>
            </a:r>
          </a:p>
          <a:p>
            <a:r>
              <a:rPr lang="en-US" sz="3200" dirty="0" smtClean="0"/>
              <a:t>7. Export and Share Your Digital Story</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Steps - 5 Stages of DS Project</a:t>
            </a:r>
            <a:endParaRPr lang="en-US" dirty="0"/>
          </a:p>
        </p:txBody>
      </p:sp>
      <p:sp>
        <p:nvSpPr>
          <p:cNvPr id="3" name="Content Placeholder 2"/>
          <p:cNvSpPr>
            <a:spLocks noGrp="1"/>
          </p:cNvSpPr>
          <p:nvPr>
            <p:ph idx="1"/>
          </p:nvPr>
        </p:nvSpPr>
        <p:spPr/>
        <p:txBody>
          <a:bodyPr>
            <a:normAutofit/>
          </a:bodyPr>
          <a:lstStyle/>
          <a:p>
            <a:r>
              <a:rPr lang="en-US" sz="2400" dirty="0" smtClean="0"/>
              <a:t>1. Write a two to three minute first person story </a:t>
            </a:r>
          </a:p>
          <a:p>
            <a:r>
              <a:rPr lang="en-US" sz="2400" dirty="0" smtClean="0"/>
              <a:t>2. Collect images to accompany the story </a:t>
            </a:r>
          </a:p>
          <a:p>
            <a:r>
              <a:rPr lang="en-US" sz="2400" dirty="0" smtClean="0"/>
              <a:t>3. Import images into the computer </a:t>
            </a:r>
          </a:p>
          <a:p>
            <a:r>
              <a:rPr lang="en-US" sz="2400" dirty="0" smtClean="0"/>
              <a:t>4. Record the voice over. </a:t>
            </a:r>
          </a:p>
          <a:p>
            <a:r>
              <a:rPr lang="en-US" sz="2400" dirty="0" smtClean="0"/>
              <a:t>5. Align images with script. </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Literacy</a:t>
            </a:r>
            <a:endParaRPr lang="en-US" dirty="0"/>
          </a:p>
        </p:txBody>
      </p:sp>
      <p:sp>
        <p:nvSpPr>
          <p:cNvPr id="3" name="Content Placeholder 2"/>
          <p:cNvSpPr>
            <a:spLocks noGrp="1"/>
          </p:cNvSpPr>
          <p:nvPr>
            <p:ph idx="1"/>
          </p:nvPr>
        </p:nvSpPr>
        <p:spPr/>
        <p:txBody>
          <a:bodyPr/>
          <a:lstStyle/>
          <a:p>
            <a:r>
              <a:rPr lang="en-US" sz="2800" i="1" dirty="0" smtClean="0"/>
              <a:t>“What we ought to be developing in our schools is not simply a narrow array of literacy skills limited to a restrictive range of meaning systems, but a spectrum of </a:t>
            </a:r>
            <a:r>
              <a:rPr lang="en-US" sz="2800" i="1" dirty="0" err="1" smtClean="0"/>
              <a:t>literacies</a:t>
            </a:r>
            <a:r>
              <a:rPr lang="en-US" sz="2800" i="1" dirty="0" smtClean="0"/>
              <a:t>...”</a:t>
            </a:r>
          </a:p>
          <a:p>
            <a:pPr algn="r">
              <a:buNone/>
            </a:pPr>
            <a:endParaRPr lang="en-US" i="1" dirty="0" smtClean="0"/>
          </a:p>
          <a:p>
            <a:pPr algn="r">
              <a:buNone/>
            </a:pPr>
            <a:r>
              <a:rPr lang="en-US" i="1" dirty="0" smtClean="0"/>
              <a:t> - </a:t>
            </a:r>
            <a:r>
              <a:rPr lang="en-US" dirty="0" smtClean="0"/>
              <a:t>Elliot W. Eisner writes </a:t>
            </a:r>
            <a:r>
              <a:rPr lang="en-US" i="1" dirty="0" smtClean="0"/>
              <a:t>The Kind of Schools We Need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 Story… or else</a:t>
            </a:r>
            <a:endParaRPr lang="en-US" dirty="0"/>
          </a:p>
        </p:txBody>
      </p:sp>
      <p:sp>
        <p:nvSpPr>
          <p:cNvPr id="3" name="Content Placeholder 2"/>
          <p:cNvSpPr>
            <a:spLocks noGrp="1"/>
          </p:cNvSpPr>
          <p:nvPr>
            <p:ph idx="1"/>
          </p:nvPr>
        </p:nvSpPr>
        <p:spPr/>
        <p:txBody>
          <a:bodyPr/>
          <a:lstStyle/>
          <a:p>
            <a:r>
              <a:rPr lang="en-US" sz="2400" dirty="0" smtClean="0"/>
              <a:t>Students gather any and all images related to their topic. </a:t>
            </a:r>
          </a:p>
          <a:p>
            <a:r>
              <a:rPr lang="en-US" sz="2400" dirty="0" smtClean="0"/>
              <a:t> Students cannot explain the difference between a digital story, slideshow and multimedia report.</a:t>
            </a:r>
          </a:p>
          <a:p>
            <a:r>
              <a:rPr lang="en-US" sz="2400" dirty="0" smtClean="0"/>
              <a:t>Assessment becomes subjective when the story, visual and media skills have not been adequately taught.</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 it a Digital Story?</a:t>
            </a:r>
            <a:endParaRPr lang="en-US" dirty="0"/>
          </a:p>
        </p:txBody>
      </p:sp>
      <p:sp>
        <p:nvSpPr>
          <p:cNvPr id="3" name="Content Placeholder 2"/>
          <p:cNvSpPr>
            <a:spLocks noGrp="1"/>
          </p:cNvSpPr>
          <p:nvPr>
            <p:ph idx="1"/>
          </p:nvPr>
        </p:nvSpPr>
        <p:spPr/>
        <p:txBody>
          <a:bodyPr>
            <a:normAutofit/>
          </a:bodyPr>
          <a:lstStyle/>
          <a:p>
            <a:r>
              <a:rPr lang="en-US" sz="3200" dirty="0" smtClean="0"/>
              <a:t>A </a:t>
            </a:r>
            <a:r>
              <a:rPr lang="en-US" sz="3200" dirty="0" smtClean="0"/>
              <a:t>little history </a:t>
            </a:r>
            <a:r>
              <a:rPr lang="en-US" sz="3200" dirty="0" smtClean="0"/>
              <a:t>lesson</a:t>
            </a:r>
          </a:p>
          <a:p>
            <a:r>
              <a:rPr lang="en-US" sz="3200" dirty="0" smtClean="0"/>
              <a:t>Next Exit</a:t>
            </a:r>
          </a:p>
          <a:p>
            <a:r>
              <a:rPr lang="en-US" sz="3200" dirty="0" smtClean="0"/>
              <a:t>You be the judge</a:t>
            </a:r>
          </a:p>
          <a:p>
            <a:r>
              <a:rPr lang="en-US" sz="3200" dirty="0" smtClean="0"/>
              <a:t>7 Elements (see hand-out)</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Elements      </a:t>
            </a:r>
            <a:r>
              <a:rPr lang="en-US" sz="2000" dirty="0" smtClean="0"/>
              <a:t>(CDS model)</a:t>
            </a:r>
            <a:endParaRPr lang="en-US" sz="2000" dirty="0"/>
          </a:p>
        </p:txBody>
      </p:sp>
      <p:sp>
        <p:nvSpPr>
          <p:cNvPr id="3" name="Content Placeholder 2"/>
          <p:cNvSpPr>
            <a:spLocks noGrp="1"/>
          </p:cNvSpPr>
          <p:nvPr>
            <p:ph idx="1"/>
          </p:nvPr>
        </p:nvSpPr>
        <p:spPr/>
        <p:txBody>
          <a:bodyPr>
            <a:normAutofit lnSpcReduction="10000"/>
          </a:bodyPr>
          <a:lstStyle/>
          <a:p>
            <a:r>
              <a:rPr lang="en-US" dirty="0" smtClean="0"/>
              <a:t>1. Point of view</a:t>
            </a:r>
          </a:p>
          <a:p>
            <a:r>
              <a:rPr lang="en-US" dirty="0" smtClean="0"/>
              <a:t>2. Dramatic question</a:t>
            </a:r>
          </a:p>
          <a:p>
            <a:r>
              <a:rPr lang="en-US" dirty="0" smtClean="0"/>
              <a:t>3. Emotional content</a:t>
            </a:r>
          </a:p>
          <a:p>
            <a:r>
              <a:rPr lang="en-US" dirty="0" smtClean="0"/>
              <a:t>4. Individual voice</a:t>
            </a:r>
          </a:p>
          <a:p>
            <a:r>
              <a:rPr lang="en-US" dirty="0" smtClean="0"/>
              <a:t>5. Soundtrack</a:t>
            </a:r>
          </a:p>
          <a:p>
            <a:r>
              <a:rPr lang="en-US" dirty="0" smtClean="0"/>
              <a:t>6. Economy</a:t>
            </a:r>
          </a:p>
          <a:p>
            <a:r>
              <a:rPr lang="en-US" dirty="0" smtClean="0"/>
              <a:t>7. Pacing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Digital Storytelling </a:t>
            </a:r>
            <a:endParaRPr lang="en-US" dirty="0"/>
          </a:p>
        </p:txBody>
      </p:sp>
      <p:sp>
        <p:nvSpPr>
          <p:cNvPr id="3" name="Content Placeholder 2"/>
          <p:cNvSpPr>
            <a:spLocks noGrp="1"/>
          </p:cNvSpPr>
          <p:nvPr>
            <p:ph idx="1"/>
          </p:nvPr>
        </p:nvSpPr>
        <p:spPr>
          <a:xfrm>
            <a:off x="914400" y="2590800"/>
            <a:ext cx="7772400" cy="3810000"/>
          </a:xfrm>
        </p:spPr>
        <p:txBody>
          <a:bodyPr>
            <a:normAutofit/>
          </a:bodyPr>
          <a:lstStyle/>
          <a:p>
            <a:r>
              <a:rPr lang="en-US" sz="3600" dirty="0" smtClean="0"/>
              <a:t>the practice of combining personal narrative with multimedia to produce a short autobiographical movie</a:t>
            </a: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1522</TotalTime>
  <Words>1011</Words>
  <Application>Microsoft Macintosh PowerPoint</Application>
  <PresentationFormat>On-screen Show (4:3)</PresentationFormat>
  <Paragraphs>176</Paragraphs>
  <Slides>27</Slides>
  <Notes>10</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Perspective</vt:lpstr>
      <vt:lpstr>7 Steps to Creating a Digital Story</vt:lpstr>
      <vt:lpstr>Slide 2</vt:lpstr>
      <vt:lpstr>7 Steps of a Digital Story</vt:lpstr>
      <vt:lpstr>5 Steps - 5 Stages of DS Project</vt:lpstr>
      <vt:lpstr>Digital Literacy</vt:lpstr>
      <vt:lpstr>Teach Story… or else</vt:lpstr>
      <vt:lpstr>Is it a Digital Story?</vt:lpstr>
      <vt:lpstr>7 Elements      (CDS model)</vt:lpstr>
      <vt:lpstr>Defining Digital Storytelling </vt:lpstr>
      <vt:lpstr>Defining Story</vt:lpstr>
      <vt:lpstr>Step 1: What’s Your Story?</vt:lpstr>
      <vt:lpstr>Challenges of Writing the Script</vt:lpstr>
      <vt:lpstr>Slide 13</vt:lpstr>
      <vt:lpstr>Many Paths Lead to a Good Story</vt:lpstr>
      <vt:lpstr>Story Core </vt:lpstr>
      <vt:lpstr>Get the Picture of Your Story First</vt:lpstr>
      <vt:lpstr>VPS for Don’t Call Me Mr. B</vt:lpstr>
      <vt:lpstr>Storyboarding</vt:lpstr>
      <vt:lpstr>Written Script</vt:lpstr>
      <vt:lpstr>Step 2: Planning the Project</vt:lpstr>
      <vt:lpstr>Step 3: Organizing Your Folders</vt:lpstr>
      <vt:lpstr>Step 4: Recording the Voice Over</vt:lpstr>
      <vt:lpstr>Step 5: Gather, Create, Edit Media</vt:lpstr>
      <vt:lpstr>Editing Images</vt:lpstr>
      <vt:lpstr>Step 6: Rough Cut then Final Edits</vt:lpstr>
      <vt:lpstr>Step 7: Sharing Your Digital Story</vt:lpstr>
      <vt:lpstr>Will My Name Be Shouted Out</vt:lpstr>
    </vt:vector>
  </TitlesOfParts>
  <Company>Shanghai American School</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Steps to Creating a Digital Story</dc:title>
  <dc:creator>Tom  Banaszewski</dc:creator>
  <cp:lastModifiedBy>Tom  Banaszewski</cp:lastModifiedBy>
  <cp:revision>102</cp:revision>
  <dcterms:created xsi:type="dcterms:W3CDTF">2008-09-18T12:12:56Z</dcterms:created>
  <dcterms:modified xsi:type="dcterms:W3CDTF">2008-09-18T15:29:32Z</dcterms:modified>
</cp:coreProperties>
</file>